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0C909E6-A72D-4019-AB1B-2948724663EF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0280935-10E8-4A25-B84F-DCE09C2A53D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kern="1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Конструирование современного урока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216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Постановка целей урока, мотивация учебной деятельности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«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ТЕМА-ВОПРОС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«РАБОТА НАД ПОНЯТИЕМ»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СИТУАЦИЯ ЯРКОГО ПЯТНА»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«ПОДВОДЯЩИЙ ДИАЛОГ»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«ГРУППИРОВКА»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«ИСКЛЮЧЕНИЕ»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«ДОМЫСЛИВАНИЕ»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«ЛИНИЯ ВРЕМЕНИ»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«ГЕНЕРАТОРЫ – КРИТИКИ»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«НЕОБЪЯВЛЕННАЯ ТЕМА»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«ЗИГЗАГ»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59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b="1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Вопросы </a:t>
            </a:r>
            <a:r>
              <a:rPr lang="ru-RU" sz="2700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формулировки </a:t>
            </a:r>
            <a:r>
              <a:rPr lang="ru-RU" sz="2700" b="1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заданий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Знания – </a:t>
            </a:r>
            <a:r>
              <a:rPr lang="ru-RU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назовите, в каком году…, где происходят.., напишите формулу, перечислите, вспомните, повторите.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Понимание – </a:t>
            </a:r>
            <a:r>
              <a:rPr lang="ru-RU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закончите фразу, что вы узнали…, почему…, преобразуйте выражение,, объясните взаимосвязь, расскажите своими словами, перескажите, приведите пример.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Применение – </a:t>
            </a:r>
            <a:r>
              <a:rPr lang="ru-RU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объясните цель применения, решите задачу несколькими способами, какая теория позволит объяснить данное явление, проверьте предложенную гипотезу, сформулируйте выводы, измените…, завершите….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Анализ – </a:t>
            </a:r>
            <a:r>
              <a:rPr lang="ru-RU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какова структура…, классифицируйте…, что является </a:t>
            </a:r>
            <a:r>
              <a:rPr lang="ru-RU" i="1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следствием..,сравните</a:t>
            </a:r>
            <a:r>
              <a:rPr lang="ru-RU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…, проанализируйте причины, сгруппируйте.…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Синтез</a:t>
            </a:r>
            <a:r>
              <a:rPr lang="ru-RU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найдите собственное решение…, предложите алгоритм…,, найдите альтернативу…, каковы возможные изменения…, систематизируйте…, исследуйте...,,, создайте, придумайте.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Оценка</a:t>
            </a:r>
            <a:r>
              <a:rPr lang="ru-RU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оцените логику…, опишите достоинства…,выделите критерии, как Вы относитесь …, Что лучше…Правильно ли поступил, порекомендуйте… Докажите.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991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Глаголы для формулировки конкретных учебных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результатов (по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таксономии </a:t>
            </a:r>
            <a:r>
              <a:rPr lang="ru-RU" sz="2000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Б.Блума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29411"/>
          </a:xfrm>
        </p:spPr>
        <p:txBody>
          <a:bodyPr>
            <a:no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Знания </a:t>
            </a:r>
            <a:r>
              <a:rPr lang="ru-RU" sz="1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(факты, определения, терминология) – узнает, распознаёт, воспроизводит, перечисляет, даёт определение, указывает, подчёркивает, формулирует правила, припоминает.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Понимание – </a:t>
            </a:r>
            <a:r>
              <a:rPr lang="ru-RU" sz="1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кратко излагает, объясняет, приводит примеры, расставляет по порядку, выполняет последовательность действий, сравнивает по аналогии.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Применение (</a:t>
            </a:r>
            <a:r>
              <a:rPr lang="ru-RU" sz="1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использование на практике</a:t>
            </a:r>
            <a:r>
              <a:rPr lang="ru-RU" sz="1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– </a:t>
            </a:r>
            <a:r>
              <a:rPr lang="ru-RU" sz="1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повторяет стандартную процедуру, выполняет известный алгоритм, демонстрирует, применяет, преобразует, переносит, находит, подбирает</a:t>
            </a:r>
            <a:r>
              <a:rPr lang="ru-RU" sz="1800" kern="18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spc="-3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Анализ – </a:t>
            </a:r>
            <a:r>
              <a:rPr lang="ru-RU" sz="1800" kern="1800" spc="-3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рассуждает, классифицирует, описывает, разбивает, различает, исследует, соотносит, устанавливает причинно-следственные связи, находит и выделяет вспомогательную задачу, определяет, опровергает, вычленяет часть от целого</a:t>
            </a:r>
            <a:r>
              <a:rPr lang="ru-RU" sz="1800" kern="1800" spc="-3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Синтез (получение целого, обладающего новизной) – </a:t>
            </a:r>
            <a:r>
              <a:rPr lang="ru-RU" sz="1800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сообщает, разрабатывает план, разрабатывает модель, констатирует, упорядочивает, создаёт алгоритм, обобщает, интегрирует, организует, строит, переформулирует, доказывает</a:t>
            </a:r>
            <a:r>
              <a:rPr lang="ru-RU" sz="1800" kern="1800" spc="-2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Оценка (оценивает значение) – </a:t>
            </a:r>
            <a:r>
              <a:rPr lang="ru-RU" sz="1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комплексно сравнивает по собственному основанию, высказывает суждение, обсуждает, даёт рекомендации, проектирует, прогнозирует, критически мыслит, интерпретирует, вносит изменения.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1800" b="1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01643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Набор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задания, подводящие учащегося к воспроизведению материала;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задания, способствующие осмыслению материала учащимся;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задания, способствующие закреплению материала учащимся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317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Технологическая карта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обобщённо-графическое выражение сценария урока, основа его проектирования, средство представления индивидуальных методов работы. </a:t>
            </a:r>
            <a:r>
              <a:rPr lang="ru-RU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 урока – представленный учителем план проведения урока с возможной корректировкой (заложенной изначально вариативностью).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447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Технологическая карта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73285"/>
              </p:ext>
            </p:extLst>
          </p:nvPr>
        </p:nvGraphicFramePr>
        <p:xfrm>
          <a:off x="323526" y="1484785"/>
          <a:ext cx="8496945" cy="4312352"/>
        </p:xfrm>
        <a:graphic>
          <a:graphicData uri="http://schemas.openxmlformats.org/drawingml/2006/table">
            <a:tbl>
              <a:tblPr firstRow="1" firstCol="1" bandRow="1"/>
              <a:tblGrid>
                <a:gridCol w="1140286"/>
                <a:gridCol w="1284470"/>
                <a:gridCol w="1284470"/>
                <a:gridCol w="1284470"/>
                <a:gridCol w="1284470"/>
                <a:gridCol w="1167474"/>
                <a:gridCol w="1051305"/>
              </a:tblGrid>
              <a:tr h="244095"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Деятельность обучающихся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Познавательная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Коммуникативная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Регулятивная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6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Осуществляемые действия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Формируемые способы действия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Осущест­вляемые действия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Формируемые спосо­бы действия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Осуществляемые действия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Формируемые способы действия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этап урока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95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этап урока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95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55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798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008909"/>
              </p:ext>
            </p:extLst>
          </p:nvPr>
        </p:nvGraphicFramePr>
        <p:xfrm>
          <a:off x="467544" y="1484783"/>
          <a:ext cx="8424937" cy="4638868"/>
        </p:xfrm>
        <a:graphic>
          <a:graphicData uri="http://schemas.openxmlformats.org/drawingml/2006/table">
            <a:tbl>
              <a:tblPr firstRow="1" firstCol="1" bandRow="1"/>
              <a:tblGrid>
                <a:gridCol w="2024233"/>
                <a:gridCol w="1932223"/>
                <a:gridCol w="2331789"/>
                <a:gridCol w="2136692"/>
              </a:tblGrid>
              <a:tr h="35010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Формы и методы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Ожидаемые результаты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Формы контроля и оценивания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90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Мотивационный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Постановка проблемы перед учащимися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смотивированы на решение общей задачи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Наблюдение и оценивание активности работы класса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135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Информационный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Изучение материала по технике «Пила»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Отвечая на вопросы, учащиеся познакомятся с частью нового материала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Оцениваются ответы на вопросы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58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Аналитический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проблемы через консультирование или выступление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Учащиеся, пройдя консультирование и выступление, имеют пред­став­ление обо всей теме и готовы к решению общей проблемы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Наблюдение и оценка работы консультантов и выступающих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1135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Рефлексивный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Решение ключевой проблемы или задачи, эссе на дом, тест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Учащиеся, применяя полученные знания, решают общую проблему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Оценивается правильность решения задачи, эссе, теста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817" marR="538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791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уроку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669852"/>
              </p:ext>
            </p:extLst>
          </p:nvPr>
        </p:nvGraphicFramePr>
        <p:xfrm>
          <a:off x="467544" y="1484783"/>
          <a:ext cx="8208912" cy="4417510"/>
        </p:xfrm>
        <a:graphic>
          <a:graphicData uri="http://schemas.openxmlformats.org/drawingml/2006/table">
            <a:tbl>
              <a:tblPr firstRow="1" firstCol="1" bandRow="1"/>
              <a:tblGrid>
                <a:gridCol w="3267295"/>
                <a:gridCol w="4941617"/>
              </a:tblGrid>
              <a:tr h="27609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Требования к уроку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Современный урок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89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Универсальные учебные действия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Познавательные, общеучебные, коммуникативные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89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Объявление темы урока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Формулируют сами учащиеся, учитель подводит учащихся к осознанию темы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283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Сообщение целей и задач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Формулируют сами учащиеся, определив границы знания и незнания (учитель подводит учащихся к осознанию целей и задач)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89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spc="-2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Планирование учащимися способ достижения намеченной цели (учитель помогает, советует)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37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Практическая деятельность учащихся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осуществляют учебные действия по намеченному плану (применяется групповой, индивидуальный методы). Учитель консультирует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189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Осуществление контроля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осуществляют контроль (применяются формы самоконтроля)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31925" y="1976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7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7 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ГЛАВНЫХ КРИТЕРИЕВ СОВРЕМЕННОГО УРОКА </a:t>
            </a:r>
            <a:b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(по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ХуторскомуА.В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.)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урок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самореализации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ученика(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ученик не просто изучает материал, а задействует свой потенциал, выявляет и развивает свои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способности)</a:t>
            </a: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урок открытия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нового (</a:t>
            </a:r>
            <a:r>
              <a:rPr lang="ru-RU" spc="-3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открывает 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</a:rPr>
              <a:t>то новое, что соответствует личностным образовательным потребностям, целям, миссии ученика в каждой конкретной изучаемой области или </a:t>
            </a:r>
            <a:r>
              <a:rPr lang="ru-RU" spc="-3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теме)</a:t>
            </a: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урок создания образовательной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продукции(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ученик научился на уроках создавать образовательную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продукцию,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он и в будущем всегда сможет быть полезен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людям)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урок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развития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компетентностей(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урок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должен быть таким, чтобы ученики стали компетентными деятелями в изучаемых областях, имели опыт получения актуального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результата)</a:t>
            </a: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урок коммуникаций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( очные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или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дистанционные)(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если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мы хотим помочь ученику быть успешным в современном мире, мы не можем исключить из урока задачу обучения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коммуникациям)</a:t>
            </a: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</a:rPr>
              <a:t>метапредметный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урок (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«мета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» – означает «стоящее за». За каждым учебным предметом, темой, фундаментальным образовательным объектом – находятся его первоосновы. Это могут быть понятия числа или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знака)</a:t>
            </a: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урок социального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учёта(</a:t>
            </a:r>
            <a:r>
              <a:rPr lang="ru-RU" spc="-3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ученику приходится жить не только по своим желаниям и возможностям. Необходим 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</a:rPr>
              <a:t>учёт внешних требований, настроений, «духа времени</a:t>
            </a:r>
            <a:r>
              <a:rPr lang="ru-RU" spc="-3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18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Алгоритм проектирования урока </a:t>
            </a:r>
            <a:b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 точки зрения требований новых ФГОС</a:t>
            </a:r>
            <a:b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четко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определить и сформулировать для себя тему урока;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определить место темы в учебном курсе;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определить ведущие понятия, на которые опирается данный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урок;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обозначить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себя ту часть учебного материала, которая будет использована 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дальнейшем;</a:t>
            </a:r>
          </a:p>
          <a:p>
            <a:pPr lvl="0" algn="just">
              <a:lnSpc>
                <a:spcPct val="115000"/>
              </a:lnSpc>
              <a:buClr>
                <a:srgbClr val="93A299"/>
              </a:buClr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определить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четко сформулировать для себя и отдельно для учащихся целевую установку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урока</a:t>
            </a: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94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u="sng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К </a:t>
            </a:r>
            <a:r>
              <a:rPr lang="ru-RU" u="sng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цели предъявляются следующие требования:</a:t>
            </a:r>
            <a:endParaRPr lang="ru-RU" u="sng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цель должна быть конкретна;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четко ориентирует на усвоение фактов, понятий и т. д.;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цели конкретизируется в задачах, все задачи объясняются учащимся.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40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Слова-маркеры </a:t>
            </a:r>
            <a:b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36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определения целей урока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346475"/>
              </p:ext>
            </p:extLst>
          </p:nvPr>
        </p:nvGraphicFramePr>
        <p:xfrm>
          <a:off x="395536" y="1731106"/>
          <a:ext cx="8280919" cy="4404610"/>
        </p:xfrm>
        <a:graphic>
          <a:graphicData uri="http://schemas.openxmlformats.org/drawingml/2006/table">
            <a:tbl>
              <a:tblPr firstRow="1" firstCol="1" bandRow="1"/>
              <a:tblGrid>
                <a:gridCol w="4140041"/>
                <a:gridCol w="4140878"/>
              </a:tblGrid>
              <a:tr h="24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Традиционный подход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Компетентностный подход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Понимать требования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формулировать цели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9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Сформировать знание о…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Сформировать потребность в знаниях (видеть проблемы)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9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работать с различными источниками знаний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выбирать источники знаний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Систематизировать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систематизировать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Обобщить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выявлять общее и особенное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9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выполнять определенные действия (сформировать умения) при решении задачи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выбирать способы решения задачи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9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Сформировать критерии оценки, способность к независимой оценке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9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Закрепить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Модифицировать, перегруппировать, научить применять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Проверить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Научить приемам самоконтроля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9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Проанализировать (ошибки, достижения учащихся)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Сформировать способность к самооценке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912" marR="679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28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деятельность 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</a:rPr>
              <a:t>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проверяет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готовность обучающихся к уроку,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озвучивает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тему и цель урока,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уточняет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понимание учащимися поставленных целей урока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выдвигает проблему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создает эмоциональный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настрой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формулирует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задание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напоминает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обучающимся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предлагает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индивидуальные задания,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проводит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параллель с ранее изученным материалом,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обеспечивает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мотивацию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выполнения,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контролирует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выполнение работы.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0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Побуждает</a:t>
            </a:r>
            <a:r>
              <a:rPr lang="ru-RU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 высказыванию своего мнения,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отмечает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степень вовлеченности учащихся в работу на уроке,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диктует, дает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комментарий к домашнему заданию;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задание на поиск в тексте особенностей...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Организует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взаимопроверку; коллективную проверку; беседу по уточнению и конкретизации первичных знаний;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оценочные высказывания обучающихся;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обсуждение способов решения;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поисковую работу обучающихся (постановка цели и план действий);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самостоятельную работу с учебником;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беседу, связывая результаты урока с его целями.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Подводит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обучающихся к выводу о…,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наводящими вопросами </a:t>
            </a:r>
            <a:r>
              <a:rPr lang="ru-RU" b="1" spc="-3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помогает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выявить причинно-следственные связи в…,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обеспечивает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положительную реакцию учащихся на творчество одноклассников,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акцентирует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внимание на конечных результатах учебной деятельности обучающихся на уроке.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83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Деятельность обучающихся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 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</a:rPr>
              <a:t>уроке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очереди комментируют… приводят примеры. Пишут под диктовку. Проговаривают по цепочке. Работают с научным текстом. Составляют схемы. Отвечают на вопросы преподавателя. Выполняют задания по карточкам. Озвучивают понятие… Выявляют закономерность… Анализируют… Определяют причины… Формулируют выводы наблюдений. 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Объясняют свой выбор. Высказывают свои предположения в паре. Сравнивают… Читают план описания… Подчеркивают характеристики… Находят в тексте понятие, информацию. Работают с учебником. Составляют опорные конспекты. Разрабатывают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мыслекарты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Слушают доклад, делятся впечатлениями о… Высказывают свое мнение.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Осуществляют: самооценку; самопроверку; взаимопроверку; предварительную оценку. Формулируют конечный результат своей работы на уроке. Называют основные позиции нового материала и как они их усвоили (что получилось, что не получилось и почему).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14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260649"/>
            <a:ext cx="8260672" cy="432047"/>
          </a:xfrm>
        </p:spPr>
        <p:txBody>
          <a:bodyPr>
            <a:normAutofit/>
          </a:bodyPr>
          <a:lstStyle/>
          <a:p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785757"/>
              </p:ext>
            </p:extLst>
          </p:nvPr>
        </p:nvGraphicFramePr>
        <p:xfrm>
          <a:off x="107504" y="116635"/>
          <a:ext cx="8856984" cy="6627743"/>
        </p:xfrm>
        <a:graphic>
          <a:graphicData uri="http://schemas.openxmlformats.org/drawingml/2006/table">
            <a:tbl>
              <a:tblPr firstRow="1" firstCol="1" bandRow="1"/>
              <a:tblGrid>
                <a:gridCol w="1726361"/>
                <a:gridCol w="3704049"/>
                <a:gridCol w="3426574"/>
              </a:tblGrid>
              <a:tr h="444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Требования к уроку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Традиционный урок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Урок по ФГОС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Объявление темы урока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сообщает учащимся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Формулируют сами учащиеся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Сообщение целей и задач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формулирует и сообщает учащимся, чему должны научиться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Формулируют сами учащиеся, определив границы знания и незнания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сообщает учащимся, какую работу они должны выполнить, чтобы достичь цели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Планирование учащимися способов достижения намеченной цели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2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Практическая деятельность учащихся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 руководством учителя уча­щиеся выполняют ряд прак­ти­ческих задач (чаще применяется фронтальный метод организации деятельности)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осуществляют учеб­ные действия по намеченному плану (применяется групповой, индивидуальный методы)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9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Осуществление контроля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осуществляет контроль за выполнением учащи­мися практической работы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осуществляют контроль (применяются фор­мы са­моконтроля, взаимоконт­роля)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9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Осуществление коррекции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формулируют затруднения и осуществляют коррекцию самостоятельно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2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Оценивание учащихся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осуществляет оценивание учащихся за работу на уроке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дают оценку деятельности по её результатам (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са­мо­оценивание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оценивание результатов деятельности товарищей)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3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 урока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выясняет у учащихся, что они запомнили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Проводится рефлексия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Домашнее задание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 объявляет и комментирует (чаще – задание одно для всех)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Учащиеся могут выбирать за­да­ние из предложенных учителем с учётом индивидуальных возможностей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3038" marR="3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745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98</TotalTime>
  <Words>1413</Words>
  <Application>Microsoft Office PowerPoint</Application>
  <PresentationFormat>Экран (4:3)</PresentationFormat>
  <Paragraphs>219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Аптека</vt:lpstr>
      <vt:lpstr>Конструирование современного урока</vt:lpstr>
      <vt:lpstr> 7 ГЛАВНЫХ КРИТЕРИЕВ СОВРЕМЕННОГО УРОКА  (по ХуторскомуА.В.) </vt:lpstr>
      <vt:lpstr>Алгоритм проектирования урока  с точки зрения требований новых ФГОС </vt:lpstr>
      <vt:lpstr>Презентация PowerPoint</vt:lpstr>
      <vt:lpstr> Слова-маркеры  для определения целей урока </vt:lpstr>
      <vt:lpstr>деятельность учителя</vt:lpstr>
      <vt:lpstr>Презентация PowerPoint</vt:lpstr>
      <vt:lpstr>Деятельность обучающихся  на уроке:</vt:lpstr>
      <vt:lpstr>Презентация PowerPoint</vt:lpstr>
      <vt:lpstr>Постановка целей урока, мотивация учебной деятельности </vt:lpstr>
      <vt:lpstr> Вопросы для формулировки заданий</vt:lpstr>
      <vt:lpstr>Глаголы для формулировки конкретных учебных результатов (по таксономии Б.Блума) </vt:lpstr>
      <vt:lpstr> Набор заданий</vt:lpstr>
      <vt:lpstr>Технологическая карта</vt:lpstr>
      <vt:lpstr>Технологическая карта</vt:lpstr>
      <vt:lpstr>Презентация PowerPoint</vt:lpstr>
      <vt:lpstr>Требования к уроку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Конструирование современного урока</dc:title>
  <dc:creator>GYPNORION</dc:creator>
  <cp:lastModifiedBy>GYPNORION</cp:lastModifiedBy>
  <cp:revision>8</cp:revision>
  <dcterms:created xsi:type="dcterms:W3CDTF">2019-02-20T08:07:42Z</dcterms:created>
  <dcterms:modified xsi:type="dcterms:W3CDTF">2019-02-20T14:27:01Z</dcterms:modified>
</cp:coreProperties>
</file>